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4"/>
  </p:notesMasterIdLst>
  <p:sldIdLst>
    <p:sldId id="256" r:id="rId2"/>
    <p:sldId id="286" r:id="rId3"/>
    <p:sldId id="289" r:id="rId4"/>
    <p:sldId id="294" r:id="rId5"/>
    <p:sldId id="291" r:id="rId6"/>
    <p:sldId id="292" r:id="rId7"/>
    <p:sldId id="265" r:id="rId8"/>
    <p:sldId id="257" r:id="rId9"/>
    <p:sldId id="269" r:id="rId10"/>
    <p:sldId id="266" r:id="rId11"/>
    <p:sldId id="287" r:id="rId12"/>
    <p:sldId id="288" r:id="rId13"/>
    <p:sldId id="285" r:id="rId14"/>
    <p:sldId id="264" r:id="rId15"/>
    <p:sldId id="263" r:id="rId16"/>
    <p:sldId id="258" r:id="rId17"/>
    <p:sldId id="274" r:id="rId18"/>
    <p:sldId id="298" r:id="rId19"/>
    <p:sldId id="276" r:id="rId20"/>
    <p:sldId id="300" r:id="rId21"/>
    <p:sldId id="299" r:id="rId22"/>
    <p:sldId id="279" r:id="rId23"/>
    <p:sldId id="272" r:id="rId24"/>
    <p:sldId id="278" r:id="rId25"/>
    <p:sldId id="275" r:id="rId26"/>
    <p:sldId id="293" r:id="rId27"/>
    <p:sldId id="267" r:id="rId28"/>
    <p:sldId id="271" r:id="rId29"/>
    <p:sldId id="270" r:id="rId30"/>
    <p:sldId id="281" r:id="rId31"/>
    <p:sldId id="277" r:id="rId32"/>
    <p:sldId id="283" r:id="rId33"/>
    <p:sldId id="259" r:id="rId34"/>
    <p:sldId id="273" r:id="rId35"/>
    <p:sldId id="301" r:id="rId36"/>
    <p:sldId id="260" r:id="rId37"/>
    <p:sldId id="262" r:id="rId38"/>
    <p:sldId id="261" r:id="rId39"/>
    <p:sldId id="268" r:id="rId40"/>
    <p:sldId id="284" r:id="rId41"/>
    <p:sldId id="295" r:id="rId42"/>
    <p:sldId id="2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86"/>
            <p14:sldId id="289"/>
            <p14:sldId id="294"/>
            <p14:sldId id="291"/>
            <p14:sldId id="292"/>
            <p14:sldId id="265"/>
            <p14:sldId id="257"/>
            <p14:sldId id="269"/>
            <p14:sldId id="266"/>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59"/>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23"/>
    <p:restoredTop sz="77350"/>
  </p:normalViewPr>
  <p:slideViewPr>
    <p:cSldViewPr snapToGrid="0" snapToObjects="1">
      <p:cViewPr>
        <p:scale>
          <a:sx n="74" d="100"/>
          <a:sy n="74" d="100"/>
        </p:scale>
        <p:origin x="536" y="32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Scholar Plot</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78FF53DF-7D2A-C840-8DD2-5F386CE069BD}">
      <dgm:prSet phldrT="[Text]"/>
      <dgm:spPr/>
      <dgm:t>
        <a:bodyPr/>
        <a:lstStyle/>
        <a:p>
          <a:r>
            <a:rPr lang="en-US" dirty="0" smtClean="0"/>
            <a:t>Core</a:t>
          </a:r>
          <a:endParaRPr lang="en-US" dirty="0"/>
        </a:p>
      </dgm:t>
    </dgm:pt>
    <dgm:pt modelId="{50157867-A39C-C544-B485-EEED1D70671F}" type="parTrans" cxnId="{4489E8EF-C2C6-4748-BBBD-362AC4C246C1}">
      <dgm:prSet/>
      <dgm:spPr/>
      <dgm:t>
        <a:bodyPr/>
        <a:lstStyle/>
        <a:p>
          <a:endParaRPr lang="en-US"/>
        </a:p>
      </dgm:t>
    </dgm:pt>
    <dgm:pt modelId="{020ABD52-FC19-E144-92DE-145B67D13859}" type="sibTrans" cxnId="{4489E8EF-C2C6-4748-BBBD-362AC4C246C1}">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931E0EC5-D3CA-7B4E-A60F-39F943D2BCF6}">
      <dgm:prSet/>
      <dgm:spPr/>
      <dgm:t>
        <a:bodyPr/>
        <a:lstStyle/>
        <a:p>
          <a:r>
            <a:rPr lang="en-US" smtClean="0"/>
            <a:t>CHI Notes</a:t>
          </a:r>
          <a:endParaRPr lang="en-US" dirty="0"/>
        </a:p>
      </dgm:t>
    </dgm:pt>
    <dgm:pt modelId="{323C391C-DEB4-0A46-BE37-0F57AC113A97}" type="parTrans" cxnId="{5A35D7BC-AC9C-9745-B0C1-FAF3A52020E9}">
      <dgm:prSet/>
      <dgm:spPr/>
      <dgm:t>
        <a:bodyPr/>
        <a:lstStyle/>
        <a:p>
          <a:endParaRPr lang="en-US"/>
        </a:p>
      </dgm:t>
    </dgm:pt>
    <dgm:pt modelId="{F7BE2D94-D74B-4E4B-8047-6596063DE695}" type="sibTrans" cxnId="{5A35D7BC-AC9C-9745-B0C1-FAF3A52020E9}">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02BBFC7C-F769-4F43-A24A-56B1C9F123AB}">
      <dgm:prSet/>
      <dgm:spPr/>
      <dgm:t>
        <a:bodyPr/>
        <a:lstStyle/>
        <a:p>
          <a:r>
            <a:rPr lang="en-US" dirty="0" smtClean="0"/>
            <a:t>Started </a:t>
          </a:r>
          <a:r>
            <a:rPr lang="en-US" dirty="0" err="1" smtClean="0"/>
            <a:t>InfoVis</a:t>
          </a:r>
          <a:endParaRPr lang="en-US" dirty="0"/>
        </a:p>
      </dgm:t>
    </dgm:pt>
    <dgm:pt modelId="{2B311A34-903A-DB4F-866B-EA6F4F4346BF}" type="parTrans" cxnId="{BAF1A40F-140E-124E-9C28-BB60EEF460E4}">
      <dgm:prSet/>
      <dgm:spPr/>
      <dgm:t>
        <a:bodyPr/>
        <a:lstStyle/>
        <a:p>
          <a:endParaRPr lang="en-US"/>
        </a:p>
      </dgm:t>
    </dgm:pt>
    <dgm:pt modelId="{60B77A9D-9651-5E45-A541-CF11299D1BEB}" type="sibTrans" cxnId="{BAF1A40F-140E-124E-9C28-BB60EEF460E4}">
      <dgm:prSet/>
      <dgm:spPr/>
      <dgm:t>
        <a:bodyPr/>
        <a:lstStyle/>
        <a:p>
          <a:endParaRPr lang="en-US"/>
        </a:p>
      </dgm:t>
    </dgm:pt>
    <dgm:pt modelId="{F9A23732-1FA3-7D41-8BED-CA4FC1A1861C}">
      <dgm:prSet/>
      <dgm:spPr/>
      <dgm:t>
        <a:bodyPr/>
        <a:lstStyle/>
        <a:p>
          <a:r>
            <a:rPr lang="en-US" dirty="0" err="1" smtClean="0"/>
            <a:t>UserPortrait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Started 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3" destOrd="0" parTransId="{C7323C1C-973D-5D42-A76B-7DC8847BDBBB}" sibTransId="{A0135124-1F73-934F-9DDF-BDB28187D620}"/>
    <dgm:cxn modelId="{809A5D0C-99FD-1447-8A1C-1FCA9AC5FCB1}" srcId="{3E66EBDA-1608-4447-B1B8-2C2B24E625A8}" destId="{4A11E084-E4C5-3B4F-9B07-838456963AB7}" srcOrd="2" destOrd="0" parTransId="{F4C6F607-8BB8-9C4A-8BF2-55C790644CB3}" sibTransId="{AFEC94DC-284F-C04E-81C1-0F495DF4C1AB}"/>
    <dgm:cxn modelId="{97853CC4-CD5C-3C4F-94E1-3FD363C14731}" srcId="{41A490A2-519D-AF44-A671-21645CF6D3B6}" destId="{A83EB08D-C742-324E-BB64-4CAA677CDC8B}" srcOrd="1" destOrd="0" parTransId="{87DA3CE1-0D2F-1D44-8EC1-6F14DA4D6F61}" sibTransId="{95139448-5A0B-9D45-9BE1-06F8AA048772}"/>
    <dgm:cxn modelId="{BAF1A40F-140E-124E-9C28-BB60EEF460E4}" srcId="{18AFFD78-0A50-734A-9883-4A09D06299DC}" destId="{02BBFC7C-F769-4F43-A24A-56B1C9F123AB}" srcOrd="1" destOrd="0" parTransId="{2B311A34-903A-DB4F-866B-EA6F4F4346BF}" sibTransId="{60B77A9D-9651-5E45-A541-CF11299D1BEB}"/>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70A4F0ED-4C1B-E942-BA77-4A288822E481}" type="presOf" srcId="{CDF8DEBF-0708-194B-AD77-B8277652D6B7}" destId="{5A648200-5AE9-6843-9452-E7AE2E4ADC28}"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BB24C677-297E-744C-B7ED-E61F6E93F2E5}" srcId="{18AFFD78-0A50-734A-9883-4A09D06299DC}" destId="{CC73A78D-5E46-E745-8004-D0CCCFCC4D79}" srcOrd="0" destOrd="0" parTransId="{5B7D80DD-E0BD-E843-B61D-60852787C532}" sibTransId="{02B1EA66-0B6F-644C-959C-13009E88D9ED}"/>
    <dgm:cxn modelId="{7743DF17-788C-4845-BF94-5F538400269A}" type="presOf" srcId="{88BA2029-3589-3A45-BE28-E3425FFC3D2F}" destId="{694F5AAA-938D-1840-B527-343EA6A7DCAF}" srcOrd="0" destOrd="2" presId="urn:microsoft.com/office/officeart/2005/8/layout/hProcess11"/>
    <dgm:cxn modelId="{245394DD-EB3D-EB4E-8049-2AC38C369190}" type="presOf" srcId="{BEFCFD01-A87A-0243-BD74-C698BD247069}" destId="{400A8A59-0A3D-1A4C-852A-71CB129BA5CC}" srcOrd="0" destOrd="2"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EA29A958-0969-1340-A8BF-DB75619E036F}" type="presOf" srcId="{78FF53DF-7D2A-C840-8DD2-5F386CE069BD}" destId="{1B8D9683-DD4C-094C-9465-984844920CAA}" srcOrd="0" destOrd="2" presId="urn:microsoft.com/office/officeart/2005/8/layout/hProcess11"/>
    <dgm:cxn modelId="{50DE3CD6-E9BC-704C-83FE-D8A7BC01E66E}" srcId="{3E66EBDA-1608-4447-B1B8-2C2B24E625A8}" destId="{BEFCFD01-A87A-0243-BD74-C698BD247069}" srcOrd="1" destOrd="0" parTransId="{8CBDD25E-89A6-5344-AA66-F6E56CE66F44}" sibTransId="{55AA7972-7C90-B541-AE3D-7CC6F5DB2349}"/>
    <dgm:cxn modelId="{F188EA1F-BB52-0E4B-9983-5E01AE277B93}" type="presOf" srcId="{02BBFC7C-F769-4F43-A24A-56B1C9F123AB}" destId="{291E94E3-DCE7-3C48-BF62-DBBBFAD7B23F}" srcOrd="0" destOrd="2"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D99D1405-C4B3-2746-B3A8-956416B7A50F}" srcId="{AE74B80C-B3E8-8548-9731-3ECD738038D8}" destId="{88BA2029-3589-3A45-BE28-E3425FFC3D2F}" srcOrd="1" destOrd="0" parTransId="{ED33EB33-4F6C-2941-838C-27E5039E197A}" sibTransId="{AAE382EC-19B4-2A4E-97FB-CA202733A6AE}"/>
    <dgm:cxn modelId="{52C6557A-9E08-6D41-BD93-C209D179D7B3}" srcId="{AE74B80C-B3E8-8548-9731-3ECD738038D8}" destId="{9B4B2C8E-53DD-AC44-8930-E681FA0AF8B6}" srcOrd="0" destOrd="0" parTransId="{8EE619E5-4471-8A4C-9081-A283FC555A22}" sibTransId="{2EB8ABED-CDEC-D545-AFA5-76690798AD21}"/>
    <dgm:cxn modelId="{AE984714-8079-EB46-882C-A867FBFE2D3A}" type="presOf" srcId="{F9A23732-1FA3-7D41-8BED-CA4FC1A1861C}" destId="{291E94E3-DCE7-3C48-BF62-DBBBFAD7B23F}" srcOrd="0" destOrd="3" presId="urn:microsoft.com/office/officeart/2005/8/layout/hProcess11"/>
    <dgm:cxn modelId="{591960DC-395B-5447-9884-FA1231B0307C}" type="presOf" srcId="{99D94A74-EC62-F14B-8A8C-E5747962A894}" destId="{7468C0D4-6AA2-5642-A2A6-50F3BE782236}" srcOrd="0" destOrd="1"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BFAD794-68A1-1048-8A61-266B0649FD87}" type="presOf" srcId="{9B4B2C8E-53DD-AC44-8930-E681FA0AF8B6}" destId="{694F5AAA-938D-1840-B527-343EA6A7DCAF}" srcOrd="0" destOrd="1"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1E5F9CC3-9C84-9546-89B1-984E12FA844F}" type="presOf" srcId="{9E2299D4-6776-7E47-9F1F-D111AEC0D028}" destId="{1B8D9683-DD4C-094C-9465-984844920CAA}" srcOrd="0" destOrd="1"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20EA2524-63C3-AD4D-B00A-981C45A142AA}" type="presOf" srcId="{3E66EBDA-1608-4447-B1B8-2C2B24E625A8}" destId="{400A8A59-0A3D-1A4C-852A-71CB129BA5CC}"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7CE7BB0B-DA11-F24A-8C5E-EEC348EEE834}" type="presOf" srcId="{4A11E084-E4C5-3B4F-9B07-838456963AB7}" destId="{400A8A59-0A3D-1A4C-852A-71CB129BA5CC}" srcOrd="0" destOrd="3" presId="urn:microsoft.com/office/officeart/2005/8/layout/hProcess11"/>
    <dgm:cxn modelId="{4489E8EF-C2C6-4748-BBBD-362AC4C246C1}" srcId="{3D0B8208-7308-CA45-8D9B-E803CFDED966}" destId="{78FF53DF-7D2A-C840-8DD2-5F386CE069BD}" srcOrd="1" destOrd="0" parTransId="{50157867-A39C-C544-B485-EEED1D70671F}" sibTransId="{020ABD52-FC19-E144-92DE-145B67D13859}"/>
    <dgm:cxn modelId="{B9D8502A-61F4-6D47-82E9-83EF1F374EF7}" type="presOf" srcId="{41A490A2-519D-AF44-A671-21645CF6D3B6}" destId="{7468C0D4-6AA2-5642-A2A6-50F3BE782236}" srcOrd="0" destOrd="0" presId="urn:microsoft.com/office/officeart/2005/8/layout/hProcess11"/>
    <dgm:cxn modelId="{E707C866-C291-BD4F-A56D-AB08584653DC}" type="presOf" srcId="{CC73A78D-5E46-E745-8004-D0CCCFCC4D79}" destId="{291E94E3-DCE7-3C48-BF62-DBBBFAD7B23F}"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6C095CD6-E2C2-3445-9314-4B2C3A2F97BF}" type="presOf" srcId="{18AFFD78-0A50-734A-9883-4A09D06299DC}" destId="{291E94E3-DCE7-3C48-BF62-DBBBFAD7B23F}" srcOrd="0" destOrd="0" presId="urn:microsoft.com/office/officeart/2005/8/layout/hProcess11"/>
    <dgm:cxn modelId="{5A35D7BC-AC9C-9745-B0C1-FAF3A52020E9}" srcId="{3E66EBDA-1608-4447-B1B8-2C2B24E625A8}" destId="{931E0EC5-D3CA-7B4E-A60F-39F943D2BCF6}" srcOrd="0" destOrd="0" parTransId="{323C391C-DEB4-0A46-BE37-0F57AC113A97}" sibTransId="{F7BE2D94-D74B-4E4B-8047-6596063DE695}"/>
    <dgm:cxn modelId="{F171A078-6FF7-EB4C-A824-F52ED33A4461}" type="presOf" srcId="{931E0EC5-D3CA-7B4E-A60F-39F943D2BCF6}" destId="{400A8A59-0A3D-1A4C-852A-71CB129BA5CC}" srcOrd="0" destOrd="1" presId="urn:microsoft.com/office/officeart/2005/8/layout/hProcess11"/>
    <dgm:cxn modelId="{CCF99F44-44A1-8641-9EA2-69C791E3F25E}" srcId="{18AFFD78-0A50-734A-9883-4A09D06299DC}" destId="{F9A23732-1FA3-7D41-8BED-CA4FC1A1861C}" srcOrd="2" destOrd="0" parTransId="{2448130F-17DF-EF40-83EA-0E5608A05E6A}" sibTransId="{349F5F2E-F6A1-BA4B-A292-2F7939A67E86}"/>
    <dgm:cxn modelId="{7E061E30-24A9-9541-A4F2-0BB21F2AFF33}" srcId="{9277C71B-1511-EA4D-98AA-F0B32F73C270}" destId="{41A490A2-519D-AF44-A671-21645CF6D3B6}" srcOrd="5"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2011</a:t>
          </a:r>
          <a:endParaRPr lang="en-US" sz="1900" kern="1200" dirty="0"/>
        </a:p>
        <a:p>
          <a:pPr marL="114300" lvl="1" indent="-114300" algn="l" defTabSz="666750">
            <a:lnSpc>
              <a:spcPct val="90000"/>
            </a:lnSpc>
            <a:spcBef>
              <a:spcPct val="0"/>
            </a:spcBef>
            <a:spcAft>
              <a:spcPct val="15000"/>
            </a:spcAft>
            <a:buChar char="••"/>
          </a:pPr>
          <a:r>
            <a:rPr lang="en-US" sz="1500" kern="1200" dirty="0" smtClean="0"/>
            <a:t>Start PhD</a:t>
          </a:r>
          <a:endParaRPr lang="en-US" sz="1500" kern="1200" dirty="0"/>
        </a:p>
        <a:p>
          <a:pPr marL="114300" lvl="1" indent="-114300" algn="l" defTabSz="666750">
            <a:lnSpc>
              <a:spcPct val="90000"/>
            </a:lnSpc>
            <a:spcBef>
              <a:spcPct val="0"/>
            </a:spcBef>
            <a:spcAft>
              <a:spcPct val="15000"/>
            </a:spcAft>
            <a:buChar char="••"/>
          </a:pPr>
          <a:r>
            <a:rPr lang="en-US" sz="1500" kern="1200" dirty="0" smtClean="0"/>
            <a:t>Core</a:t>
          </a:r>
          <a:endParaRPr lang="en-US" sz="15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2012</a:t>
          </a:r>
          <a:endParaRPr lang="en-US" sz="1900" kern="1200" dirty="0"/>
        </a:p>
        <a:p>
          <a:pPr marL="114300" lvl="1" indent="-114300" algn="l" defTabSz="666750">
            <a:lnSpc>
              <a:spcPct val="90000"/>
            </a:lnSpc>
            <a:spcBef>
              <a:spcPct val="0"/>
            </a:spcBef>
            <a:spcAft>
              <a:spcPct val="15000"/>
            </a:spcAft>
            <a:buChar char="••"/>
          </a:pPr>
          <a:r>
            <a:rPr lang="en-US" sz="1500" kern="1200" dirty="0" smtClean="0"/>
            <a:t>First</a:t>
          </a:r>
          <a:r>
            <a:rPr lang="en-US" sz="1500" kern="1200" baseline="0" dirty="0" smtClean="0"/>
            <a:t> Publication</a:t>
          </a:r>
          <a:endParaRPr lang="en-US" sz="1500" kern="1200" dirty="0"/>
        </a:p>
        <a:p>
          <a:pPr marL="114300" lvl="1" indent="-114300" algn="l" defTabSz="666750">
            <a:lnSpc>
              <a:spcPct val="90000"/>
            </a:lnSpc>
            <a:spcBef>
              <a:spcPct val="0"/>
            </a:spcBef>
            <a:spcAft>
              <a:spcPct val="15000"/>
            </a:spcAft>
            <a:buChar char="••"/>
          </a:pPr>
          <a:r>
            <a:rPr lang="en-US" sz="1500" kern="1200" dirty="0" smtClean="0"/>
            <a:t>Started </a:t>
          </a:r>
          <a:r>
            <a:rPr lang="en-US" sz="1500" kern="1200" dirty="0" err="1" smtClean="0"/>
            <a:t>InfoVis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UserPortrait</a:t>
          </a:r>
          <a:endParaRPr lang="en-US" sz="15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2013</a:t>
          </a:r>
          <a:endParaRPr lang="en-US" sz="1900" kern="1200" dirty="0"/>
        </a:p>
        <a:p>
          <a:pPr marL="114300" lvl="1" indent="-114300" algn="l" defTabSz="666750">
            <a:lnSpc>
              <a:spcPct val="90000"/>
            </a:lnSpc>
            <a:spcBef>
              <a:spcPct val="0"/>
            </a:spcBef>
            <a:spcAft>
              <a:spcPct val="15000"/>
            </a:spcAft>
            <a:buChar char="••"/>
          </a:pPr>
          <a:r>
            <a:rPr lang="en-US" sz="1500" kern="1200" dirty="0" smtClean="0"/>
            <a:t>Started Scholar Plot</a:t>
          </a:r>
          <a:endParaRPr lang="en-US" sz="1500" kern="1200" dirty="0"/>
        </a:p>
        <a:p>
          <a:pPr marL="114300" lvl="1" indent="-114300" algn="l" defTabSz="666750">
            <a:lnSpc>
              <a:spcPct val="90000"/>
            </a:lnSpc>
            <a:spcBef>
              <a:spcPct val="0"/>
            </a:spcBef>
            <a:spcAft>
              <a:spcPct val="15000"/>
            </a:spcAft>
            <a:buChar char="••"/>
          </a:pPr>
          <a:r>
            <a:rPr lang="en-US" sz="1500" kern="1200" dirty="0" smtClean="0"/>
            <a:t>iPhone Scholar Plot</a:t>
          </a:r>
          <a:endParaRPr lang="en-US" sz="15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2014</a:t>
          </a:r>
          <a:endParaRPr lang="en-US" sz="1900" kern="1200" dirty="0"/>
        </a:p>
        <a:p>
          <a:pPr marL="114300" lvl="1" indent="-114300" algn="l" defTabSz="666750">
            <a:lnSpc>
              <a:spcPct val="90000"/>
            </a:lnSpc>
            <a:spcBef>
              <a:spcPct val="0"/>
            </a:spcBef>
            <a:spcAft>
              <a:spcPct val="15000"/>
            </a:spcAft>
            <a:buChar char="••"/>
          </a:pPr>
          <a:r>
            <a:rPr lang="en-US" sz="1500" kern="1200" dirty="0" smtClean="0"/>
            <a:t>ACM </a:t>
          </a:r>
          <a:r>
            <a:rPr lang="en-US" sz="1500" kern="1200" dirty="0" err="1" smtClean="0"/>
            <a:t>UbiComp</a:t>
          </a:r>
          <a:endParaRPr lang="en-US" sz="1500" kern="1200" dirty="0"/>
        </a:p>
        <a:p>
          <a:pPr marL="114300" lvl="1" indent="-114300" algn="l" defTabSz="666750">
            <a:lnSpc>
              <a:spcPct val="90000"/>
            </a:lnSpc>
            <a:spcBef>
              <a:spcPct val="0"/>
            </a:spcBef>
            <a:spcAft>
              <a:spcPct val="15000"/>
            </a:spcAft>
            <a:buChar char="••"/>
          </a:pPr>
          <a:r>
            <a:rPr lang="en-US" sz="1500" kern="1200" dirty="0" smtClean="0"/>
            <a:t>IEEE 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2015</a:t>
          </a:r>
          <a:endParaRPr lang="en-US" sz="1900" kern="1200" dirty="0"/>
        </a:p>
        <a:p>
          <a:pPr marL="114300" lvl="1" indent="-114300" algn="l" defTabSz="666750">
            <a:lnSpc>
              <a:spcPct val="90000"/>
            </a:lnSpc>
            <a:spcBef>
              <a:spcPct val="0"/>
            </a:spcBef>
            <a:spcAft>
              <a:spcPct val="15000"/>
            </a:spcAft>
            <a:buChar char="••"/>
          </a:pPr>
          <a:r>
            <a:rPr lang="en-US" sz="1500" kern="1200" smtClean="0"/>
            <a:t>CHI Notes</a:t>
          </a:r>
          <a:endParaRPr lang="en-US" sz="1500" kern="1200" dirty="0"/>
        </a:p>
        <a:p>
          <a:pPr marL="114300" lvl="1" indent="-114300" algn="l" defTabSz="666750">
            <a:lnSpc>
              <a:spcPct val="90000"/>
            </a:lnSpc>
            <a:spcBef>
              <a:spcPct val="0"/>
            </a:spcBef>
            <a:spcAft>
              <a:spcPct val="15000"/>
            </a:spcAft>
            <a:buChar char="••"/>
          </a:pPr>
          <a:r>
            <a:rPr lang="en-US" sz="1500" kern="1200" dirty="0" smtClean="0"/>
            <a:t>Proposal</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Graduation</a:t>
          </a:r>
          <a:endParaRPr lang="en-US" sz="1900" kern="1200" dirty="0"/>
        </a:p>
        <a:p>
          <a:pPr marL="114300" lvl="1" indent="0" algn="l" defTabSz="666750">
            <a:lnSpc>
              <a:spcPct val="90000"/>
            </a:lnSpc>
            <a:spcBef>
              <a:spcPct val="0"/>
            </a:spcBef>
            <a:spcAft>
              <a:spcPct val="15000"/>
            </a:spcAft>
            <a:buChar char="••"/>
          </a:pPr>
          <a:endParaRPr lang="en-US" sz="1500" kern="1200" dirty="0" smtClean="0"/>
        </a:p>
        <a:p>
          <a:pPr marL="114300" lvl="1" indent="0" algn="l" defTabSz="666750">
            <a:lnSpc>
              <a:spcPct val="90000"/>
            </a:lnSpc>
            <a:spcBef>
              <a:spcPct val="0"/>
            </a:spcBef>
            <a:spcAft>
              <a:spcPct val="15000"/>
            </a:spcAft>
            <a:buChar char="••"/>
          </a:pPr>
          <a:endParaRPr lang="en-US" sz="15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Thank you for coming today for my PhD proposal. My name is Kyeongan and I go by Karl. Today, I am going to present my research about ‘data visualization methods for scientific careers’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t>
            </a:r>
            <a:r>
              <a:rPr lang="en-US" sz="1200" kern="1200" dirty="0" smtClean="0">
                <a:solidFill>
                  <a:schemeClr val="tx1"/>
                </a:solidFill>
                <a:effectLst/>
                <a:latin typeface="+mn-lt"/>
                <a:ea typeface="+mn-ea"/>
                <a:cs typeface="+mn-cs"/>
              </a:rPr>
              <a:t>also depicts </a:t>
            </a:r>
            <a:r>
              <a:rPr lang="en-US" sz="1200" kern="1200" dirty="0" smtClean="0">
                <a:solidFill>
                  <a:schemeClr val="tx1"/>
                </a:solidFill>
                <a:effectLst/>
                <a:latin typeface="+mn-lt"/>
                <a:ea typeface="+mn-ea"/>
                <a:cs typeface="+mn-cs"/>
              </a:rPr>
              <a:t>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a:t>
            </a:r>
            <a:r>
              <a:rPr lang="en-US" sz="1200" kern="1200" baseline="0" dirty="0" smtClean="0">
                <a:solidFill>
                  <a:schemeClr val="tx1"/>
                </a:solidFill>
                <a:effectLst/>
                <a:latin typeface="+mn-lt"/>
                <a:ea typeface="+mn-ea"/>
                <a:cs typeface="+mn-cs"/>
              </a:rPr>
              <a:t>consists of </a:t>
            </a:r>
            <a:r>
              <a:rPr lang="en-US" sz="1200" kern="1200" baseline="0" dirty="0" smtClean="0">
                <a:solidFill>
                  <a:schemeClr val="tx1"/>
                </a:solidFill>
                <a:effectLst/>
                <a:latin typeface="+mn-lt"/>
                <a:ea typeface="+mn-ea"/>
                <a:cs typeface="+mn-cs"/>
              </a:rPr>
              <a:t>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 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a:t>
            </a:r>
            <a:r>
              <a:rPr lang="en-US" sz="1200" kern="1200" dirty="0" err="1" smtClean="0">
                <a:solidFill>
                  <a:schemeClr val="tx1"/>
                </a:solidFill>
                <a:effectLst/>
                <a:latin typeface="+mn-lt"/>
                <a:ea typeface="+mn-ea"/>
                <a:cs typeface="+mn-cs"/>
              </a:rPr>
              <a:t>publi</a:t>
            </a:r>
            <a:r>
              <a:rPr lang="en-US" sz="1200" kern="1200" dirty="0" smtClean="0">
                <a:solidFill>
                  <a:schemeClr val="tx1"/>
                </a:solidFill>
                <a:effectLst/>
                <a:latin typeface="+mn-lt"/>
                <a:ea typeface="+mn-ea"/>
                <a:cs typeface="+mn-cs"/>
              </a:rPr>
              <a:t>- 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 basic idea behind SP is to facilitate instant deeper in- sights regarding different strengths of academic records, supporting the work of evaluation committees and the </a:t>
            </a:r>
            <a:r>
              <a:rPr lang="en-US" sz="1200" kern="1200" dirty="0" err="1" smtClean="0">
                <a:solidFill>
                  <a:schemeClr val="tx1"/>
                </a:solidFill>
                <a:effectLst/>
                <a:latin typeface="+mn-lt"/>
                <a:ea typeface="+mn-ea"/>
                <a:cs typeface="+mn-cs"/>
              </a:rPr>
              <a:t>curi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ous</a:t>
            </a:r>
            <a:r>
              <a:rPr lang="en-US" sz="1200" kern="1200" dirty="0" smtClean="0">
                <a:solidFill>
                  <a:schemeClr val="tx1"/>
                </a:solidFill>
                <a:effectLst/>
                <a:latin typeface="+mn-lt"/>
                <a:ea typeface="+mn-ea"/>
                <a:cs typeface="+mn-cs"/>
              </a:rPr>
              <a:t> academic in search of an advisor or department. One of SP’s strengths is that it draws data from open sources that are inclusive. This creates, however, a technical </a:t>
            </a:r>
            <a:r>
              <a:rPr lang="en-US" sz="1200" kern="1200" dirty="0" err="1" smtClean="0">
                <a:solidFill>
                  <a:schemeClr val="tx1"/>
                </a:solidFill>
                <a:effectLst/>
                <a:latin typeface="+mn-lt"/>
                <a:ea typeface="+mn-ea"/>
                <a:cs typeface="+mn-cs"/>
              </a:rPr>
              <a:t>prob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lem</a:t>
            </a:r>
            <a:r>
              <a:rPr lang="en-US" sz="1200" kern="1200" dirty="0" smtClean="0">
                <a:solidFill>
                  <a:schemeClr val="tx1"/>
                </a:solidFill>
                <a:effectLst/>
                <a:latin typeface="+mn-lt"/>
                <a:ea typeface="+mn-ea"/>
                <a:cs typeface="+mn-cs"/>
              </a:rPr>
              <a:t> because Google Scholar - a key open source used by SP - does not offer an application programming interface. For the base level of SP we solved this problem with a sim- </a:t>
            </a:r>
            <a:r>
              <a:rPr lang="en-US" sz="1200" kern="1200" dirty="0" err="1" smtClean="0">
                <a:solidFill>
                  <a:schemeClr val="tx1"/>
                </a:solidFill>
                <a:effectLst/>
                <a:latin typeface="+mn-lt"/>
                <a:ea typeface="+mn-ea"/>
                <a:cs typeface="+mn-cs"/>
              </a:rPr>
              <a:t>ple</a:t>
            </a:r>
            <a:r>
              <a:rPr lang="en-US" sz="1200" kern="1200" dirty="0" smtClean="0">
                <a:solidFill>
                  <a:schemeClr val="tx1"/>
                </a:solidFill>
                <a:effectLst/>
                <a:latin typeface="+mn-lt"/>
                <a:ea typeface="+mn-ea"/>
                <a:cs typeface="+mn-cs"/>
              </a:rPr>
              <a:t> wiki function: if the individual sought by the user is not recognized by SP, then SP asks the user to copy and paste the targeted individual’s Google Scholar ID; SP remembers it thereafter. For the department and college levels, a wiki function is in the works.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a:t>
            </a:r>
            <a:r>
              <a:rPr lang="en-US" baseline="0" dirty="0" smtClean="0"/>
              <a:t>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5309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updated it based</a:t>
            </a:r>
            <a:r>
              <a:rPr lang="en-US" baseline="0" dirty="0" smtClean="0"/>
              <a:t> on what we wrote.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27266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a:t>
            </a:r>
            <a:r>
              <a:rPr lang="en-US" baseline="0" dirty="0" smtClean="0"/>
              <a:t>would like to </a:t>
            </a:r>
            <a:r>
              <a:rPr lang="en-US" baseline="0" dirty="0" smtClean="0"/>
              <a:t>talk about the </a:t>
            </a:r>
            <a:r>
              <a:rPr lang="en-US" baseline="0" dirty="0" smtClean="0"/>
              <a:t>design and methodology of scholar </a:t>
            </a:r>
            <a:r>
              <a:rPr lang="en-US" baseline="0" dirty="0" smtClean="0"/>
              <a:t>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3626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csullender.com/schola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degrees/phd/cs300/jeffrey-heer.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dirty="0" smtClean="0"/>
              <a:t>Feb 2016</a:t>
            </a:r>
            <a:endParaRPr lang="ko-KR" altLang="en-US" dirty="0" smtClean="0"/>
          </a:p>
        </p:txBody>
      </p:sp>
    </p:spTree>
    <p:extLst>
      <p:ext uri="{BB962C8B-B14F-4D97-AF65-F5344CB8AC3E}">
        <p14:creationId xmlns:p14="http://schemas.microsoft.com/office/powerpoint/2010/main" val="1665806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522544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p:txBody>
          <a:bodyPr>
            <a:normAutofit/>
          </a:bodyPr>
          <a:lstStyle/>
          <a:p>
            <a:r>
              <a:rPr lang="en-US" dirty="0" smtClean="0"/>
              <a:t>Scholar </a:t>
            </a:r>
            <a:r>
              <a:rPr lang="en-US" dirty="0" err="1" smtClean="0"/>
              <a:t>Plot</a:t>
            </a:r>
            <a:r>
              <a:rPr lang="en-US" baseline="30000" dirty="0" err="1" smtClean="0"/>
              <a:t>R</a:t>
            </a:r>
            <a:r>
              <a:rPr lang="en-US" baseline="30000" dirty="0" smtClean="0"/>
              <a:t> </a:t>
            </a:r>
            <a:r>
              <a:rPr lang="en-US" dirty="0"/>
              <a:t>(</a:t>
            </a:r>
            <a:r>
              <a:rPr lang="en-US" dirty="0">
                <a:hlinkClick r:id="rId3"/>
              </a:rPr>
              <a:t>http://csullender.com/scholar</a:t>
            </a:r>
            <a:r>
              <a:rPr lang="en-US" dirty="0" smtClean="0">
                <a:hlinkClick r:id="rId3"/>
              </a:rPr>
              <a:t>/)</a:t>
            </a:r>
            <a:endParaRPr lang="en-US" dirty="0" smtClean="0"/>
          </a:p>
          <a:p>
            <a:r>
              <a:rPr lang="en-US" dirty="0" err="1" smtClean="0"/>
              <a:t>ScholarPlot</a:t>
            </a:r>
            <a:r>
              <a:rPr lang="en-US" dirty="0" smtClean="0"/>
              <a:t> python</a:t>
            </a:r>
          </a:p>
          <a:p>
            <a:r>
              <a:rPr lang="en-US" dirty="0" smtClean="0"/>
              <a:t>Compare other</a:t>
            </a:r>
            <a:r>
              <a:rPr lang="en-US" dirty="0"/>
              <a:t> </a:t>
            </a:r>
            <a:r>
              <a:rPr lang="en-US" dirty="0" smtClean="0"/>
              <a:t>research weakness</a:t>
            </a:r>
          </a:p>
          <a:p>
            <a:pPr marL="0" indent="0">
              <a:buNone/>
            </a:pPr>
            <a:endParaRPr lang="en-US" dirty="0" smtClean="0"/>
          </a:p>
        </p:txBody>
      </p:sp>
    </p:spTree>
    <p:extLst>
      <p:ext uri="{BB962C8B-B14F-4D97-AF65-F5344CB8AC3E}">
        <p14:creationId xmlns:p14="http://schemas.microsoft.com/office/powerpoint/2010/main" val="276406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3200" dirty="0" smtClean="0"/>
              <a:t>“</a:t>
            </a:r>
            <a:r>
              <a:rPr lang="en-US" sz="3200" b="1" dirty="0"/>
              <a:t>Data visualization</a:t>
            </a:r>
            <a:r>
              <a:rPr lang="en-US" sz="3200" dirty="0"/>
              <a:t> is the graphical display of abstract information for two purposes: </a:t>
            </a:r>
            <a:r>
              <a:rPr lang="en-US" sz="3200" dirty="0" smtClean="0"/>
              <a:t>data</a:t>
            </a:r>
            <a:r>
              <a:rPr lang="en-US" sz="3200" dirty="0"/>
              <a:t> </a:t>
            </a:r>
            <a:r>
              <a:rPr lang="en-US" sz="3200" dirty="0" smtClean="0"/>
              <a:t>analysis </a:t>
            </a:r>
            <a:r>
              <a:rPr lang="en-US" sz="3200" dirty="0"/>
              <a:t>and communication. "</a:t>
            </a:r>
            <a:endParaRPr lang="en-US" sz="3200" dirty="0" smtClean="0"/>
          </a:p>
        </p:txBody>
      </p:sp>
      <p:sp>
        <p:nvSpPr>
          <p:cNvPr id="4" name="TextBox 3"/>
          <p:cNvSpPr txBox="1"/>
          <p:nvPr/>
        </p:nvSpPr>
        <p:spPr>
          <a:xfrm>
            <a:off x="0" y="6581001"/>
            <a:ext cx="9774151" cy="276999"/>
          </a:xfrm>
          <a:prstGeom prst="rect">
            <a:avLst/>
          </a:prstGeom>
          <a:noFill/>
        </p:spPr>
        <p:txBody>
          <a:bodyPr wrap="none" rtlCol="0">
            <a:spAutoFit/>
          </a:bodyPr>
          <a:lstStyle/>
          <a:p>
            <a:r>
              <a:rPr lang="en-US" sz="1200" dirty="0"/>
              <a:t>https://</a:t>
            </a:r>
            <a:r>
              <a:rPr lang="en-US" sz="1200" dirty="0" err="1"/>
              <a:t>www.interaction-design.org</a:t>
            </a:r>
            <a:r>
              <a:rPr lang="en-US" sz="1200" dirty="0"/>
              <a:t>/literature/book/the-encyclopedia-of-human-computer-interaction-2nd-ed/data-visualization-for-human-perception</a:t>
            </a:r>
          </a:p>
        </p:txBody>
      </p:sp>
      <p:sp>
        <p:nvSpPr>
          <p:cNvPr id="6" name="TextBox 5"/>
          <p:cNvSpPr txBox="1"/>
          <p:nvPr/>
        </p:nvSpPr>
        <p:spPr>
          <a:xfrm>
            <a:off x="9586970" y="3425820"/>
            <a:ext cx="1766830" cy="400110"/>
          </a:xfrm>
          <a:prstGeom prst="rect">
            <a:avLst/>
          </a:prstGeom>
          <a:noFill/>
        </p:spPr>
        <p:txBody>
          <a:bodyPr wrap="none" rtlCol="0">
            <a:spAutoFit/>
          </a:bodyPr>
          <a:lstStyle/>
          <a:p>
            <a:r>
              <a:rPr lang="en-US" sz="2000" smtClean="0"/>
              <a:t>- </a:t>
            </a:r>
            <a:r>
              <a:rPr lang="en-US" sz="2000" b="1"/>
              <a:t>Stephen Few</a:t>
            </a:r>
            <a:endParaRPr lang="en-US" sz="2000"/>
          </a:p>
        </p:txBody>
      </p:sp>
    </p:spTree>
    <p:extLst>
      <p:ext uri="{BB962C8B-B14F-4D97-AF65-F5344CB8AC3E}">
        <p14:creationId xmlns:p14="http://schemas.microsoft.com/office/powerpoint/2010/main" val="269282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endParaRPr lang="en-US"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2000" dirty="0" err="1" smtClean="0"/>
              <a:t>Ioannis</a:t>
            </a:r>
            <a:r>
              <a:rPr lang="en-US" sz="2000" dirty="0" smtClean="0"/>
              <a:t> </a:t>
            </a:r>
            <a:r>
              <a:rPr lang="en-US" sz="2000" dirty="0"/>
              <a:t>T </a:t>
            </a:r>
            <a:r>
              <a:rPr lang="en-US" sz="2000" dirty="0" err="1" smtClean="0"/>
              <a:t>Pavlidis</a:t>
            </a:r>
            <a:endParaRPr lang="en-US" sz="2000" dirty="0" smtClean="0"/>
          </a:p>
          <a:p>
            <a:pPr lvl="1"/>
            <a:r>
              <a:rPr lang="en-US" sz="2000" dirty="0" smtClean="0"/>
              <a:t>IT </a:t>
            </a:r>
            <a:r>
              <a:rPr lang="en-US" sz="2000" dirty="0" err="1" smtClean="0"/>
              <a:t>Pavlidis</a:t>
            </a:r>
            <a:endParaRPr lang="en-US" sz="2000" dirty="0" smtClean="0"/>
          </a:p>
          <a:p>
            <a:pPr lvl="1"/>
            <a:r>
              <a:rPr lang="en-US" sz="2000" dirty="0" smtClean="0"/>
              <a:t>I </a:t>
            </a:r>
            <a:r>
              <a:rPr lang="en-US" sz="2000" dirty="0" err="1" smtClean="0"/>
              <a:t>Pavlidis</a:t>
            </a:r>
            <a:endParaRPr lang="en-US" sz="2000" dirty="0" smtClean="0"/>
          </a:p>
          <a:p>
            <a:pPr lvl="1"/>
            <a:r>
              <a:rPr lang="en-US" sz="2000" dirty="0" err="1" smtClean="0"/>
              <a:t>Ioannis</a:t>
            </a:r>
            <a:r>
              <a:rPr lang="en-US" sz="2000" dirty="0" smtClean="0"/>
              <a:t> </a:t>
            </a:r>
            <a:r>
              <a:rPr lang="en-US" sz="2000" dirty="0" err="1" smtClean="0"/>
              <a:t>Pavlidis</a:t>
            </a:r>
            <a:endParaRPr lang="en-US" sz="20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lstStyle/>
          <a:p>
            <a:r>
              <a:rPr lang="en-US" dirty="0" smtClean="0"/>
              <a:t>Visualization makes data accessible</a:t>
            </a:r>
            <a:endParaRPr lang="en-US" dirty="0"/>
          </a:p>
          <a:p>
            <a:r>
              <a:rPr lang="en-US" dirty="0" smtClean="0"/>
              <a:t>Quickly notice something out of position, patterns and pattern violations(trends, gaps, outliers) </a:t>
            </a:r>
          </a:p>
          <a:p>
            <a:r>
              <a:rPr lang="en-US" dirty="0" smtClean="0"/>
              <a:t>Visualization gives faster access to actionable insights</a:t>
            </a:r>
          </a:p>
          <a:p>
            <a:r>
              <a:rPr lang="en-US" dirty="0" smtClean="0"/>
              <a:t>Visualization allows access to huge amounts of data</a:t>
            </a:r>
          </a:p>
          <a:p>
            <a:endParaRPr lang="en-US" dirty="0"/>
          </a:p>
        </p:txBody>
      </p:sp>
      <p:sp>
        <p:nvSpPr>
          <p:cNvPr id="4" name="Rectangle 3"/>
          <p:cNvSpPr/>
          <p:nvPr/>
        </p:nvSpPr>
        <p:spPr>
          <a:xfrm>
            <a:off x="0" y="6519446"/>
            <a:ext cx="4375237" cy="338554"/>
          </a:xfrm>
          <a:prstGeom prst="rect">
            <a:avLst/>
          </a:prstGeom>
        </p:spPr>
        <p:txBody>
          <a:bodyPr wrap="none">
            <a:spAutoFit/>
          </a:bodyPr>
          <a:lstStyle/>
          <a:p>
            <a:r>
              <a:rPr lang="en-US" sz="1600" dirty="0"/>
              <a:t>https://</a:t>
            </a:r>
            <a:r>
              <a:rPr lang="en-US" sz="1600" dirty="0" err="1"/>
              <a:t>www.youtube.com</a:t>
            </a:r>
            <a:r>
              <a:rPr lang="en-US" sz="1600" dirty="0"/>
              <a:t>/</a:t>
            </a:r>
            <a:r>
              <a:rPr lang="en-US" sz="1600" dirty="0" err="1"/>
              <a:t>watch?v</a:t>
            </a:r>
            <a:r>
              <a:rPr lang="en-US" sz="1600" dirty="0"/>
              <a:t>=R-oiKt7bUU8</a:t>
            </a:r>
          </a:p>
        </p:txBody>
      </p:sp>
    </p:spTree>
    <p:extLst>
      <p:ext uri="{BB962C8B-B14F-4D97-AF65-F5344CB8AC3E}">
        <p14:creationId xmlns:p14="http://schemas.microsoft.com/office/powerpoint/2010/main" val="1816130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3" name="Content Placeholder 2"/>
          <p:cNvSpPr>
            <a:spLocks noGrp="1"/>
          </p:cNvSpPr>
          <p:nvPr>
            <p:ph idx="1"/>
          </p:nvPr>
        </p:nvSpPr>
        <p:spPr/>
        <p:txBody>
          <a:bodyPr/>
          <a:lstStyle/>
          <a:p>
            <a:r>
              <a:rPr lang="en-US" dirty="0" smtClean="0"/>
              <a:t>Method I develop</a:t>
            </a:r>
          </a:p>
          <a:p>
            <a:r>
              <a:rPr lang="en-US" dirty="0" smtClean="0"/>
              <a:t>User assessment</a:t>
            </a:r>
          </a:p>
          <a:p>
            <a:r>
              <a:rPr lang="en-US" dirty="0" smtClean="0"/>
              <a:t>Result assessment</a:t>
            </a:r>
          </a:p>
          <a:p>
            <a:r>
              <a:rPr lang="en-US" dirty="0" smtClean="0"/>
              <a:t>Usage assessment</a:t>
            </a:r>
            <a:endParaRPr lang="en-US" dirty="0"/>
          </a:p>
        </p:txBody>
      </p:sp>
    </p:spTree>
    <p:extLst>
      <p:ext uri="{BB962C8B-B14F-4D97-AF65-F5344CB8AC3E}">
        <p14:creationId xmlns:p14="http://schemas.microsoft.com/office/powerpoint/2010/main" val="1774546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a:t>
            </a:r>
            <a:r>
              <a:rPr lang="en-US" sz="2000" dirty="0" smtClean="0"/>
              <a:t>, Post Doc, </a:t>
            </a:r>
            <a:r>
              <a:rPr lang="en-US" sz="2000" dirty="0" smtClean="0"/>
              <a:t>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a:t>
            </a:r>
            <a:r>
              <a:rPr lang="en-US" sz="2000" dirty="0" smtClean="0"/>
              <a:t>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endParaRPr lang="en-US" dirty="0"/>
          </a:p>
        </p:txBody>
      </p:sp>
    </p:spTree>
    <p:extLst>
      <p:ext uri="{BB962C8B-B14F-4D97-AF65-F5344CB8AC3E}">
        <p14:creationId xmlns:p14="http://schemas.microsoft.com/office/powerpoint/2010/main" val="2016638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Interested in group level such </a:t>
            </a:r>
            <a:r>
              <a:rPr lang="en-US" dirty="0" smtClean="0"/>
              <a:t>as department, college</a:t>
            </a:r>
            <a:endParaRPr lang="en-US" dirty="0"/>
          </a:p>
          <a:p>
            <a:r>
              <a:rPr lang="en-US" dirty="0" smtClean="0"/>
              <a:t>More </a:t>
            </a:r>
            <a:r>
              <a:rPr lang="en-US" dirty="0" smtClean="0"/>
              <a:t>agencies if available</a:t>
            </a:r>
          </a:p>
          <a:p>
            <a:endParaRPr lang="en-US" dirty="0"/>
          </a:p>
        </p:txBody>
      </p:sp>
    </p:spTree>
    <p:extLst>
      <p:ext uri="{BB962C8B-B14F-4D97-AF65-F5344CB8AC3E}">
        <p14:creationId xmlns:p14="http://schemas.microsoft.com/office/powerpoint/2010/main" val="159028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775309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cs.stanford.edu/degrees/phd/cs300/jeffrey-heer.pdf</a:t>
            </a:r>
            <a:endParaRPr lang="en-US" dirty="0" smtClean="0"/>
          </a:p>
          <a:p>
            <a:endParaRPr lang="en-US" dirty="0"/>
          </a:p>
        </p:txBody>
      </p:sp>
    </p:spTree>
    <p:extLst>
      <p:ext uri="{BB962C8B-B14F-4D97-AF65-F5344CB8AC3E}">
        <p14:creationId xmlns:p14="http://schemas.microsoft.com/office/powerpoint/2010/main" val="314762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r>
              <a:rPr lang="en-US" dirty="0" smtClean="0"/>
              <a:t>Prof. </a:t>
            </a:r>
            <a:r>
              <a:rPr lang="en-US" dirty="0" err="1" smtClean="0"/>
              <a:t>Ioannis</a:t>
            </a:r>
            <a:r>
              <a:rPr lang="en-US" dirty="0" smtClean="0"/>
              <a:t> </a:t>
            </a:r>
            <a:r>
              <a:rPr lang="en-US" dirty="0" err="1"/>
              <a:t>Pavlidis</a:t>
            </a:r>
            <a:r>
              <a:rPr lang="en-US" dirty="0"/>
              <a:t> (Computer Science at UH</a:t>
            </a:r>
            <a:r>
              <a:rPr lang="en-US" dirty="0" smtClean="0"/>
              <a:t>) – Supervisor</a:t>
            </a:r>
          </a:p>
          <a:p>
            <a:pPr lvl="1"/>
            <a:r>
              <a:rPr lang="en-US" dirty="0" smtClean="0"/>
              <a:t>Prof. </a:t>
            </a:r>
            <a:r>
              <a:rPr lang="en-US" dirty="0"/>
              <a:t>Ricardo </a:t>
            </a:r>
            <a:r>
              <a:rPr lang="en-US" dirty="0" err="1"/>
              <a:t>Vilalta</a:t>
            </a:r>
            <a:r>
              <a:rPr lang="en-US" dirty="0"/>
              <a:t> (Computer Science at UH)</a:t>
            </a:r>
            <a:endParaRPr lang="en-US" dirty="0" smtClean="0"/>
          </a:p>
          <a:p>
            <a:pPr lvl="1"/>
            <a:r>
              <a:rPr lang="en-US" dirty="0" smtClean="0"/>
              <a:t>Prof. </a:t>
            </a:r>
            <a:r>
              <a:rPr lang="en-US" dirty="0" err="1"/>
              <a:t>Zhigang</a:t>
            </a:r>
            <a:r>
              <a:rPr lang="en-US" dirty="0"/>
              <a:t> Deng (Computer Science at UH)</a:t>
            </a:r>
          </a:p>
          <a:p>
            <a:pPr lvl="1"/>
            <a:r>
              <a:rPr lang="en-US" dirty="0" smtClean="0"/>
              <a:t>Prof. </a:t>
            </a:r>
            <a:r>
              <a:rPr lang="en-US" dirty="0" err="1" smtClean="0"/>
              <a:t>Guoning</a:t>
            </a:r>
            <a:r>
              <a:rPr lang="en-US" dirty="0" smtClean="0"/>
              <a:t> Chen (Computer Science at UH)</a:t>
            </a:r>
          </a:p>
          <a:p>
            <a:pPr lvl="1"/>
            <a:r>
              <a:rPr lang="en-US" dirty="0" smtClean="0"/>
              <a:t>Prof. Brian </a:t>
            </a:r>
            <a:r>
              <a:rPr lang="en-US" dirty="0" err="1" smtClean="0"/>
              <a:t>Uzzi</a:t>
            </a:r>
            <a:r>
              <a:rPr lang="en-US" dirty="0" smtClean="0"/>
              <a:t> (Northwestern University) – External</a:t>
            </a:r>
          </a:p>
          <a:p>
            <a:r>
              <a:rPr lang="en-US" dirty="0" smtClean="0"/>
              <a:t>All our CPL members</a:t>
            </a:r>
          </a:p>
          <a:p>
            <a:pPr lvl="1"/>
            <a:endParaRPr lang="en-US" dirty="0"/>
          </a:p>
        </p:txBody>
      </p:sp>
    </p:spTree>
    <p:extLst>
      <p:ext uri="{BB962C8B-B14F-4D97-AF65-F5344CB8AC3E}">
        <p14:creationId xmlns:p14="http://schemas.microsoft.com/office/powerpoint/2010/main" val="794813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a:t>
            </a:r>
            <a:r>
              <a:rPr lang="en-US" dirty="0" smtClean="0"/>
              <a:t>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smtClean="0"/>
              <a:t>Visualization - by 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a:t>
            </a:r>
            <a:r>
              <a:rPr lang="en-US" dirty="0" smtClean="0"/>
              <a:t>–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14" name="TextBox 13"/>
          <p:cNvSpPr txBox="1"/>
          <p:nvPr/>
        </p:nvSpPr>
        <p:spPr>
          <a:xfrm>
            <a:off x="0" y="6457890"/>
            <a:ext cx="9026830" cy="400110"/>
          </a:xfrm>
          <a:prstGeom prst="rect">
            <a:avLst/>
          </a:prstGeom>
          <a:noFill/>
        </p:spPr>
        <p:txBody>
          <a:bodyPr wrap="none" rtlCol="0">
            <a:spAutoFit/>
          </a:bodyPr>
          <a:lstStyle/>
          <a:p>
            <a:r>
              <a:rPr lang="en-US" sz="1000" dirty="0"/>
              <a:t>http://</a:t>
            </a:r>
            <a:r>
              <a:rPr lang="en-US" sz="1000" dirty="0" err="1"/>
              <a:t>www.tableau.com</a:t>
            </a:r>
            <a:r>
              <a:rPr lang="en-US" sz="1000" dirty="0"/>
              <a:t>/about/blog/2012/04/guest-post-future-data-visualization-16578</a:t>
            </a:r>
          </a:p>
          <a:p>
            <a:r>
              <a:rPr lang="en-US" sz="1000" dirty="0" smtClean="0"/>
              <a:t>http</a:t>
            </a:r>
            <a:r>
              <a:rPr lang="en-US" sz="1000" dirty="0"/>
              <a:t>://</a:t>
            </a:r>
            <a:r>
              <a:rPr lang="en-US" sz="1000" dirty="0" err="1"/>
              <a:t>www.heart.org</a:t>
            </a:r>
            <a:r>
              <a:rPr lang="en-US" sz="1000" dirty="0"/>
              <a:t>/HEARTORG/</a:t>
            </a:r>
            <a:r>
              <a:rPr lang="en-US" sz="1000" dirty="0" err="1"/>
              <a:t>GettingHealthy</a:t>
            </a:r>
            <a:r>
              <a:rPr lang="en-US" sz="1000" dirty="0"/>
              <a:t>/</a:t>
            </a:r>
            <a:r>
              <a:rPr lang="en-US" sz="1000" dirty="0" err="1"/>
              <a:t>HealthierKids</a:t>
            </a:r>
            <a:r>
              <a:rPr lang="en-US" sz="1000" dirty="0"/>
              <a:t>/</a:t>
            </a:r>
            <a:r>
              <a:rPr lang="en-US" sz="1000" dirty="0" err="1"/>
              <a:t>ChildhoodObesity</a:t>
            </a:r>
            <a:r>
              <a:rPr lang="en-US" sz="1000" dirty="0"/>
              <a:t>/Obesity-in-Infants-and-Preschoolers-Infographic_UCM_467593_SubHomePage.jsp</a:t>
            </a:r>
          </a:p>
        </p:txBody>
      </p:sp>
    </p:spTree>
    <p:extLst>
      <p:ext uri="{BB962C8B-B14F-4D97-AF65-F5344CB8AC3E}">
        <p14:creationId xmlns:p14="http://schemas.microsoft.com/office/powerpoint/2010/main" val="7202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Thank you</a:t>
            </a:r>
            <a:endParaRPr lang="en-US" dirty="0"/>
          </a:p>
        </p:txBody>
      </p:sp>
    </p:spTree>
    <p:extLst>
      <p:ext uri="{BB962C8B-B14F-4D97-AF65-F5344CB8AC3E}">
        <p14:creationId xmlns:p14="http://schemas.microsoft.com/office/powerpoint/2010/main" val="1574766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110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don’ts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pPr lvl="1"/>
            <a:r>
              <a:rPr lang="en-US" dirty="0" smtClean="0"/>
              <a:t>Topic and Purpose</a:t>
            </a:r>
          </a:p>
          <a:p>
            <a:pPr lvl="1"/>
            <a:r>
              <a:rPr lang="en-US" dirty="0" smtClean="0"/>
              <a:t>Related Research</a:t>
            </a:r>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15502</TotalTime>
  <Words>2334</Words>
  <Application>Microsoft Macintosh PowerPoint</Application>
  <PresentationFormat>Widescreen</PresentationFormat>
  <Paragraphs>321</Paragraphs>
  <Slides>42</Slides>
  <Notes>26</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Adobe Heiti Std R</vt:lpstr>
      <vt:lpstr>Calibri</vt:lpstr>
      <vt:lpstr>Corbel</vt:lpstr>
      <vt:lpstr>HY엽서L</vt:lpstr>
      <vt:lpstr>Arial</vt:lpstr>
      <vt:lpstr>Depth</vt:lpstr>
      <vt:lpstr>Data Visualization Methods for Scientific Careers</vt:lpstr>
      <vt:lpstr>What is Data Visualization</vt:lpstr>
      <vt:lpstr>Why Data Visualization Matters?</vt:lpstr>
      <vt:lpstr>Data Visualization vs. Infographics</vt:lpstr>
      <vt:lpstr>Exploration vs Explanation</vt:lpstr>
      <vt:lpstr>Education vs Persuasion</vt:lpstr>
      <vt:lpstr>Overview</vt:lpstr>
      <vt:lpstr>Introduction</vt:lpstr>
      <vt:lpstr>PowerPoint Presentation</vt:lpstr>
      <vt:lpstr>(Topic and )Purpose</vt:lpstr>
      <vt:lpstr>Visualization Research</vt:lpstr>
      <vt:lpstr>Data format and Data retrieval</vt:lpstr>
      <vt:lpstr>Goals of Research, Motivation</vt:lpstr>
      <vt:lpstr>Potential significance</vt:lpstr>
      <vt:lpstr>Related research</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Assessment</vt:lpstr>
      <vt:lpstr>Usability Study</vt:lpstr>
      <vt:lpstr>Conclusion</vt:lpstr>
      <vt:lpstr>Future Work</vt:lpstr>
      <vt:lpstr>PhD Timeline</vt:lpstr>
      <vt:lpstr>References</vt:lpstr>
      <vt:lpstr>Acknowledgments</vt:lpstr>
      <vt:lpstr>Questions?</vt:lpstr>
      <vt:lpstr>Departmental Plot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203</cp:revision>
  <dcterms:created xsi:type="dcterms:W3CDTF">2015-09-15T19:51:47Z</dcterms:created>
  <dcterms:modified xsi:type="dcterms:W3CDTF">2016-02-10T23:23:45Z</dcterms:modified>
</cp:coreProperties>
</file>